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57" r:id="rId2"/>
    <p:sldId id="259" r:id="rId3"/>
    <p:sldId id="267" r:id="rId4"/>
    <p:sldId id="256" r:id="rId5"/>
    <p:sldId id="258" r:id="rId6"/>
    <p:sldId id="260" r:id="rId7"/>
    <p:sldId id="265" r:id="rId8"/>
    <p:sldId id="283" r:id="rId9"/>
    <p:sldId id="284" r:id="rId10"/>
    <p:sldId id="285" r:id="rId11"/>
    <p:sldId id="264" r:id="rId12"/>
    <p:sldId id="263" r:id="rId13"/>
    <p:sldId id="281" r:id="rId14"/>
    <p:sldId id="268" r:id="rId15"/>
    <p:sldId id="269" r:id="rId16"/>
    <p:sldId id="270" r:id="rId17"/>
    <p:sldId id="271" r:id="rId18"/>
    <p:sldId id="272" r:id="rId1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F7B2443-3DF4-8F40-68C7-E4E92365E1BB}"/>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A Study Of The Psalms (61)</a:t>
            </a:r>
          </a:p>
        </p:txBody>
      </p:sp>
      <p:sp>
        <p:nvSpPr>
          <p:cNvPr id="3" name="Date Placeholder 2">
            <a:extLst>
              <a:ext uri="{FF2B5EF4-FFF2-40B4-BE49-F238E27FC236}">
                <a16:creationId xmlns:a16="http://schemas.microsoft.com/office/drawing/2014/main" id="{04875E1A-AAFA-13DB-7481-F37F3747997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2/12/2023 am class</a:t>
            </a:r>
          </a:p>
        </p:txBody>
      </p:sp>
      <p:sp>
        <p:nvSpPr>
          <p:cNvPr id="4" name="Footer Placeholder 3">
            <a:extLst>
              <a:ext uri="{FF2B5EF4-FFF2-40B4-BE49-F238E27FC236}">
                <a16:creationId xmlns:a16="http://schemas.microsoft.com/office/drawing/2014/main" id="{3D3B7ABF-251B-8746-EBE0-402667CDA46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5A021481-B017-6BC2-CB70-48F8F94436A2}"/>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B55C896-71CD-463D-9649-8186C2FE93A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441700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A Study Of The Psalms (61)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2/12/2023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A1582B6-0057-4DC2-B9C3-58977FCBB62B}" type="slidenum">
              <a:rPr lang="en-US" smtClean="0"/>
              <a:t>‹#›</a:t>
            </a:fld>
            <a:endParaRPr lang="en-US"/>
          </a:p>
        </p:txBody>
      </p:sp>
    </p:spTree>
    <p:extLst>
      <p:ext uri="{BB962C8B-B14F-4D97-AF65-F5344CB8AC3E}">
        <p14:creationId xmlns:p14="http://schemas.microsoft.com/office/powerpoint/2010/main" val="31459666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96094">
              <a:defRPr/>
            </a:pPr>
            <a:r>
              <a:rPr lang="en-US">
                <a:solidFill>
                  <a:prstClr val="black"/>
                </a:solidFill>
                <a:latin typeface="Calibri"/>
              </a:rPr>
              <a:t>A Study Of The Psalms (61)</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96094">
              <a:defRPr/>
            </a:pPr>
            <a:r>
              <a:rPr lang="en-US">
                <a:solidFill>
                  <a:prstClr val="black"/>
                </a:solidFill>
                <a:latin typeface="Calibri"/>
              </a:rPr>
              <a:t>2/12/2023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0" y="9363293"/>
            <a:ext cx="6818377" cy="492895"/>
          </a:xfrm>
        </p:spPr>
        <p:txBody>
          <a:bodyPr/>
          <a:lstStyle/>
          <a:p>
            <a:pPr defTabSz="996094">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818376" y="9363293"/>
            <a:ext cx="755844" cy="492895"/>
          </a:xfrm>
        </p:spPr>
        <p:txBody>
          <a:bodyPr/>
          <a:lstStyle/>
          <a:p>
            <a:pPr defTabSz="996094">
              <a:defRPr/>
            </a:pPr>
            <a:fld id="{EC87E0CF-87F6-4B58-B8B8-DCAB2DAAF3CA}" type="slidenum">
              <a:rPr lang="en-US">
                <a:solidFill>
                  <a:prstClr val="black"/>
                </a:solidFill>
                <a:latin typeface="Calibri"/>
              </a:rPr>
              <a:pPr defTabSz="996094">
                <a:defRPr/>
              </a:pPr>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996094">
              <a:defRPr/>
            </a:pPr>
            <a:r>
              <a:rPr lang="en-US">
                <a:solidFill>
                  <a:prstClr val="black"/>
                </a:solidFill>
                <a:latin typeface="Calibri"/>
              </a:rPr>
              <a:t>A Study Of The Psalms (61)</a:t>
            </a:r>
            <a:endParaRPr lang="en-US" dirty="0">
              <a:solidFill>
                <a:prstClr val="black"/>
              </a:solidFill>
              <a:latin typeface="Calibri"/>
            </a:endParaRPr>
          </a:p>
        </p:txBody>
      </p:sp>
      <p:sp>
        <p:nvSpPr>
          <p:cNvPr id="5" name="Date Placeholder 4"/>
          <p:cNvSpPr>
            <a:spLocks noGrp="1"/>
          </p:cNvSpPr>
          <p:nvPr>
            <p:ph type="dt" idx="11"/>
          </p:nvPr>
        </p:nvSpPr>
        <p:spPr/>
        <p:txBody>
          <a:bodyPr/>
          <a:lstStyle/>
          <a:p>
            <a:pPr defTabSz="996094">
              <a:defRPr/>
            </a:pPr>
            <a:r>
              <a:rPr lang="en-US">
                <a:solidFill>
                  <a:prstClr val="black"/>
                </a:solidFill>
                <a:latin typeface="Calibri"/>
              </a:rPr>
              <a:t>2/12/2023 am class</a:t>
            </a:r>
            <a:endParaRPr lang="en-US" dirty="0">
              <a:solidFill>
                <a:prstClr val="black"/>
              </a:solidFill>
              <a:latin typeface="Calibri"/>
            </a:endParaRPr>
          </a:p>
        </p:txBody>
      </p:sp>
      <p:sp>
        <p:nvSpPr>
          <p:cNvPr id="6" name="Footer Placeholder 5"/>
          <p:cNvSpPr>
            <a:spLocks noGrp="1"/>
          </p:cNvSpPr>
          <p:nvPr>
            <p:ph type="ftr" sz="quarter" idx="12"/>
          </p:nvPr>
        </p:nvSpPr>
        <p:spPr>
          <a:xfrm>
            <a:off x="0" y="9363293"/>
            <a:ext cx="6818377" cy="492895"/>
          </a:xfrm>
        </p:spPr>
        <p:txBody>
          <a:bodyPr/>
          <a:lstStyle/>
          <a:p>
            <a:pPr defTabSz="996094">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6818376" y="9363293"/>
            <a:ext cx="755844" cy="492895"/>
          </a:xfrm>
        </p:spPr>
        <p:txBody>
          <a:bodyPr/>
          <a:lstStyle/>
          <a:p>
            <a:pPr defTabSz="996094">
              <a:defRPr/>
            </a:pPr>
            <a:fld id="{EC87E0CF-87F6-4B58-B8B8-DCAB2DAAF3CA}" type="slidenum">
              <a:rPr lang="en-US">
                <a:solidFill>
                  <a:prstClr val="black"/>
                </a:solidFill>
                <a:latin typeface="Calibri"/>
              </a:rPr>
              <a:pPr defTabSz="996094">
                <a:defRPr/>
              </a:pPr>
              <a:t>14</a:t>
            </a:fld>
            <a:endParaRPr lang="en-US" dirty="0">
              <a:solidFill>
                <a:prstClr val="black"/>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4095445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211029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1232289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74330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84273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2998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2834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76588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84866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633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70637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860028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830997"/>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Children Are A Heritage</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127</a:t>
            </a:r>
          </a:p>
        </p:txBody>
      </p:sp>
      <p:sp>
        <p:nvSpPr>
          <p:cNvPr id="6" name="TextBox 5">
            <a:extLst>
              <a:ext uri="{FF2B5EF4-FFF2-40B4-BE49-F238E27FC236}">
                <a16:creationId xmlns:a16="http://schemas.microsoft.com/office/drawing/2014/main" id="{9240CDEF-BF0A-F32D-226D-364D3D16D313}"/>
              </a:ext>
            </a:extLst>
          </p:cNvPr>
          <p:cNvSpPr txBox="1"/>
          <p:nvPr/>
        </p:nvSpPr>
        <p:spPr>
          <a:xfrm>
            <a:off x="3172456" y="5162556"/>
            <a:ext cx="27863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chemeClr val="bg1"/>
                </a:solidFill>
                <a:latin typeface="Arial" panose="020B0604020202020204" pitchFamily="34" charset="0"/>
                <a:cs typeface="Arial" panose="020B0604020202020204" pitchFamily="34" charset="0"/>
              </a:rPr>
              <a:t>February 12</a:t>
            </a:r>
            <a:r>
              <a:rPr kumimoji="0" lang="en-US" sz="2400" b="1" u="none" strike="noStrike" kern="1200" cap="none" spc="0" normalizeH="0" baseline="0" noProof="0" dirty="0">
                <a:ln>
                  <a:noFill/>
                </a:ln>
                <a:solidFill>
                  <a:schemeClr val="bg1"/>
                </a:solidFill>
                <a:uLnTx/>
                <a:uFillTx/>
                <a:latin typeface="Arial" panose="020B0604020202020204" pitchFamily="34" charset="0"/>
                <a:ea typeface="+mn-ea"/>
                <a:cs typeface="Arial" panose="020B0604020202020204" pitchFamily="34" charset="0"/>
              </a:rPr>
              <a:t>,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1052F63-040B-7CEB-6294-874738333DBD}"/>
              </a:ext>
            </a:extLst>
          </p:cNvPr>
          <p:cNvSpPr>
            <a:spLocks noGrp="1"/>
          </p:cNvSpPr>
          <p:nvPr>
            <p:ph type="body" sz="quarter" idx="10"/>
          </p:nvPr>
        </p:nvSpPr>
        <p:spPr>
          <a:xfrm>
            <a:off x="239595" y="1076435"/>
            <a:ext cx="8695623" cy="5650778"/>
          </a:xfrm>
        </p:spPr>
        <p:txBody>
          <a:bodyPr/>
          <a:lstStyle/>
          <a:p>
            <a:r>
              <a:rPr lang="en-US" sz="2600" dirty="0"/>
              <a:t>Proverbs 22:15, </a:t>
            </a:r>
            <a:r>
              <a:rPr lang="en-US" sz="2600" i="1" dirty="0"/>
              <a:t>“Foolishness is bound up in the heart of a child; (But) the rod of correction shall drive it far from him.”</a:t>
            </a:r>
          </a:p>
          <a:p>
            <a:r>
              <a:rPr lang="en-US" sz="2600" dirty="0"/>
              <a:t>Proverbs 23:22, </a:t>
            </a:r>
            <a:r>
              <a:rPr lang="en-US" sz="2600" i="1" dirty="0"/>
              <a:t>“Hearken unto thy father that begat thee, And despise not thy mother when she is old.”</a:t>
            </a:r>
          </a:p>
          <a:p>
            <a:r>
              <a:rPr lang="en-US" sz="2600" dirty="0"/>
              <a:t>Proverbs 28:7, </a:t>
            </a:r>
            <a:r>
              <a:rPr lang="en-US" sz="2600" i="1" dirty="0"/>
              <a:t>“Whoso keepeth the law is a wise son; But he that is a companion of gluttons shameth his father.”</a:t>
            </a:r>
          </a:p>
          <a:p>
            <a:r>
              <a:rPr lang="en-US" sz="2600" dirty="0"/>
              <a:t>Proverbs 28:24, </a:t>
            </a:r>
            <a:r>
              <a:rPr lang="en-US" sz="2600" i="1" dirty="0"/>
              <a:t>“Whoso robbeth his father or his mother, and saith, It is no transgression, The same is the companion of a destroyer.”</a:t>
            </a:r>
          </a:p>
          <a:p>
            <a:r>
              <a:rPr lang="en-US" sz="2600" dirty="0"/>
              <a:t>Proverbs 30:11, </a:t>
            </a:r>
            <a:r>
              <a:rPr lang="en-US" sz="2600" i="1" dirty="0"/>
              <a:t>“There is a generation that curse their father, And bless not their mother.”</a:t>
            </a:r>
          </a:p>
          <a:p>
            <a:r>
              <a:rPr lang="en-US" sz="2600" dirty="0"/>
              <a:t>Proverbs 30:17, </a:t>
            </a:r>
            <a:r>
              <a:rPr lang="en-US" sz="2600" i="1" dirty="0"/>
              <a:t>“The eye that mocketh at his father, And despiseth to obey his mother, The ravens of the valley shall pick it out, And the young eagles shall eat it.”</a:t>
            </a:r>
            <a:endParaRPr lang="en-US" sz="2600" dirty="0"/>
          </a:p>
        </p:txBody>
      </p:sp>
      <p:sp>
        <p:nvSpPr>
          <p:cNvPr id="6" name="Title 1">
            <a:extLst>
              <a:ext uri="{FF2B5EF4-FFF2-40B4-BE49-F238E27FC236}">
                <a16:creationId xmlns:a16="http://schemas.microsoft.com/office/drawing/2014/main" id="{946C3DB5-4A71-4541-282F-414D4DEC6665}"/>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2662277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825438"/>
            <a:ext cx="8382000" cy="3841052"/>
          </a:xfrm>
        </p:spPr>
        <p:txBody>
          <a:bodyPr/>
          <a:lstStyle/>
          <a:p>
            <a:pPr marL="0" indent="0">
              <a:buNone/>
            </a:pPr>
            <a:r>
              <a:rPr lang="en-US" dirty="0"/>
              <a:t>Psalms 127:4, </a:t>
            </a:r>
            <a:r>
              <a:rPr lang="en-US" i="1" dirty="0"/>
              <a:t>“As arrows in the hand of a mighty man, so are the children of youth.”</a:t>
            </a:r>
          </a:p>
          <a:p>
            <a:pPr>
              <a:buFont typeface="Arial" panose="020B0604020202020204" pitchFamily="34" charset="0"/>
              <a:buChar char="•"/>
            </a:pPr>
            <a:r>
              <a:rPr lang="en-US" dirty="0"/>
              <a:t>If it is properly “trained” it will hit its target.</a:t>
            </a:r>
          </a:p>
          <a:p>
            <a:pPr>
              <a:buFont typeface="Arial" panose="020B0604020202020204" pitchFamily="34" charset="0"/>
              <a:buChar char="•"/>
            </a:pPr>
            <a:r>
              <a:rPr lang="en-US" dirty="0"/>
              <a:t>So it is with our children. cf. Proverbs 22:6; Ephesians 6:4; Deuteronomy 6:4-9</a:t>
            </a:r>
            <a:r>
              <a:rPr lang="fr-FR" dirty="0"/>
              <a:t>;</a:t>
            </a:r>
            <a:br>
              <a:rPr lang="fr-FR" dirty="0"/>
            </a:br>
            <a:r>
              <a:rPr lang="fr-FR" dirty="0"/>
              <a:t>Exodus 12:24-48; Joshua 4:20-24; Judges 2:10</a:t>
            </a:r>
          </a:p>
          <a:p>
            <a:pPr>
              <a:buFont typeface="Arial" panose="020B0604020202020204" pitchFamily="34" charset="0"/>
              <a:buChar char="•"/>
            </a:pPr>
            <a:r>
              <a:rPr lang="it-IT" dirty="0"/>
              <a:t>Discipline. Proverbs 13:24; 19:18; 29:15, 17; Proverbs 23:13-14; 1 Samuel 3:11-14</a:t>
            </a:r>
          </a:p>
        </p:txBody>
      </p:sp>
      <p:sp>
        <p:nvSpPr>
          <p:cNvPr id="6" name="Title 1">
            <a:extLst>
              <a:ext uri="{FF2B5EF4-FFF2-40B4-BE49-F238E27FC236}">
                <a16:creationId xmlns:a16="http://schemas.microsoft.com/office/drawing/2014/main" id="{CDC5823D-AC18-53DC-B663-98219546EF52}"/>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502491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729185"/>
            <a:ext cx="8382000" cy="2499146"/>
          </a:xfrm>
        </p:spPr>
        <p:txBody>
          <a:bodyPr>
            <a:spAutoFit/>
          </a:bodyPr>
          <a:lstStyle/>
          <a:p>
            <a:pPr marL="0" indent="0">
              <a:buNone/>
            </a:pPr>
            <a:r>
              <a:rPr lang="en-US" sz="2800" dirty="0"/>
              <a:t>Psalms 127:5, </a:t>
            </a:r>
            <a:r>
              <a:rPr lang="en-US" sz="2800" i="1" dirty="0"/>
              <a:t>“Happy is the man that hath his quiver full of them: they shall not be put to shame, when they speak with their enemies in the gate.”</a:t>
            </a:r>
          </a:p>
          <a:p>
            <a:pPr>
              <a:buFont typeface="Arial" panose="020B0604020202020204" pitchFamily="34" charset="0"/>
              <a:buChar char="•"/>
            </a:pPr>
            <a:r>
              <a:rPr lang="en-US" sz="2800" dirty="0"/>
              <a:t>Proverbs 27:11, </a:t>
            </a:r>
            <a:r>
              <a:rPr lang="en-US" sz="2800" i="1" dirty="0"/>
              <a:t>“My son, be wise, and make my heart glad, </a:t>
            </a:r>
            <a:r>
              <a:rPr lang="en-US" sz="2800" i="1" u="sng" dirty="0"/>
              <a:t>That I may answer him that reproacheth me</a:t>
            </a:r>
            <a:r>
              <a:rPr lang="en-US" sz="2800" i="1" dirty="0"/>
              <a:t>.”</a:t>
            </a:r>
            <a:endParaRPr lang="en-US" sz="2800" dirty="0"/>
          </a:p>
          <a:p>
            <a:pPr>
              <a:buFont typeface="Arial" panose="020B0604020202020204" pitchFamily="34" charset="0"/>
              <a:buChar char="•"/>
            </a:pPr>
            <a:r>
              <a:rPr lang="en-US" sz="2800" dirty="0"/>
              <a:t>Ephesians 6:1-3 (cf. 1 Timothy 5:8, 16).</a:t>
            </a:r>
          </a:p>
        </p:txBody>
      </p:sp>
      <p:sp>
        <p:nvSpPr>
          <p:cNvPr id="6" name="Title 1">
            <a:extLst>
              <a:ext uri="{FF2B5EF4-FFF2-40B4-BE49-F238E27FC236}">
                <a16:creationId xmlns:a16="http://schemas.microsoft.com/office/drawing/2014/main" id="{385C56F2-3980-9997-FA1A-DED75EA89981}"/>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2847303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08007" y="2505293"/>
            <a:ext cx="8527985" cy="3299365"/>
          </a:xfrm>
        </p:spPr>
        <p:txBody>
          <a:bodyPr>
            <a:spAutoFit/>
          </a:bodyPr>
          <a:lstStyle/>
          <a:p>
            <a:pPr eaLnBrk="1" hangingPunct="1">
              <a:defRPr/>
            </a:pPr>
            <a:r>
              <a:rPr lang="en-US" dirty="0"/>
              <a:t>Subjection. Colossians 3:20; Proverbs 6:20; Romans 1:30; Ephesians 6:1</a:t>
            </a:r>
          </a:p>
          <a:p>
            <a:pPr eaLnBrk="1" hangingPunct="1">
              <a:defRPr/>
            </a:pPr>
            <a:r>
              <a:rPr lang="en-US" dirty="0"/>
              <a:t>Learner. Proverbs 13:1; 15:5, 10;</a:t>
            </a:r>
            <a:br>
              <a:rPr lang="en-US" dirty="0"/>
            </a:br>
            <a:r>
              <a:rPr lang="en-US" dirty="0"/>
              <a:t>cf. 1 Kings. 12; Lamentations 3:27, </a:t>
            </a:r>
            <a:r>
              <a:rPr lang="en-US" i="1" dirty="0"/>
              <a:t>“It is good for a man that he bear the yoke in his youth.”</a:t>
            </a:r>
          </a:p>
          <a:p>
            <a:pPr eaLnBrk="1" hangingPunct="1">
              <a:defRPr/>
            </a:pPr>
            <a:r>
              <a:rPr lang="en-US" dirty="0"/>
              <a:t>To give honor. Ephesians 6:2-3; 1 Timothy 5:4; Matthew 15:4-6.</a:t>
            </a:r>
          </a:p>
        </p:txBody>
      </p:sp>
      <p:sp>
        <p:nvSpPr>
          <p:cNvPr id="8196" name="Text Box 4"/>
          <p:cNvSpPr txBox="1">
            <a:spLocks noChangeArrowheads="1"/>
          </p:cNvSpPr>
          <p:nvPr/>
        </p:nvSpPr>
        <p:spPr bwMode="auto">
          <a:xfrm>
            <a:off x="150832" y="1295400"/>
            <a:ext cx="8842342" cy="1077218"/>
          </a:xfrm>
          <a:prstGeom prst="rect">
            <a:avLst/>
          </a:prstGeom>
          <a:noFill/>
          <a:ln w="9525">
            <a:noFill/>
            <a:miter lim="800000"/>
            <a:headEnd/>
            <a:tailEnd/>
          </a:ln>
          <a:effectLst/>
        </p:spPr>
        <p:txBody>
          <a:bodyPr wrap="square">
            <a:spAutoFit/>
          </a:bodyPr>
          <a:lstStyle/>
          <a:p>
            <a:pPr>
              <a:defRPr/>
            </a:pPr>
            <a:r>
              <a:rPr lang="en-US" sz="3200" i="1" dirty="0">
                <a:solidFill>
                  <a:schemeClr val="bg1"/>
                </a:solidFill>
              </a:rPr>
              <a:t>“A child left to himself causeth shame to his mother.”</a:t>
            </a:r>
            <a:r>
              <a:rPr lang="en-US" sz="3200" dirty="0">
                <a:solidFill>
                  <a:schemeClr val="bg1"/>
                </a:solidFill>
              </a:rPr>
              <a:t> </a:t>
            </a:r>
          </a:p>
          <a:p>
            <a:pPr>
              <a:defRPr/>
            </a:pPr>
            <a:r>
              <a:rPr lang="en-US" sz="3200" dirty="0">
                <a:solidFill>
                  <a:schemeClr val="bg1"/>
                </a:solidFill>
              </a:rPr>
              <a:t>(Proverbs 29:15; cf. Ephesians 6:4)</a:t>
            </a:r>
          </a:p>
        </p:txBody>
      </p:sp>
      <p:sp>
        <p:nvSpPr>
          <p:cNvPr id="4" name="Title 1">
            <a:extLst>
              <a:ext uri="{FF2B5EF4-FFF2-40B4-BE49-F238E27FC236}">
                <a16:creationId xmlns:a16="http://schemas.microsoft.com/office/drawing/2014/main" id="{D5077327-CB0B-A27F-97C8-F11C42435C19}"/>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447800"/>
            <a:ext cx="7910513" cy="166199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BLESSED IS HE WHO FEARS THE LORD</a:t>
            </a:r>
          </a:p>
        </p:txBody>
      </p:sp>
      <p:sp>
        <p:nvSpPr>
          <p:cNvPr id="3" name="Subtitle 2"/>
          <p:cNvSpPr>
            <a:spLocks noGrp="1"/>
          </p:cNvSpPr>
          <p:nvPr>
            <p:ph type="subTitle" idx="1"/>
          </p:nvPr>
        </p:nvSpPr>
        <p:spPr>
          <a:xfrm>
            <a:off x="731043" y="3453829"/>
            <a:ext cx="7681913" cy="553998"/>
          </a:xfrm>
        </p:spPr>
        <p:txBody>
          <a:bodyPr>
            <a:spAutoFit/>
          </a:bodyPr>
          <a:lstStyle/>
          <a:p>
            <a:pPr algn="ctr"/>
            <a:r>
              <a:rPr lang="en-US" sz="4000" dirty="0">
                <a:latin typeface="Segoe UI Semibold" pitchFamily="34" charset="0"/>
                <a:cs typeface="Segoe UI Semibold" pitchFamily="34" charset="0"/>
              </a:rPr>
              <a:t>Psalms 128</a:t>
            </a:r>
          </a:p>
        </p:txBody>
      </p:sp>
      <p:sp>
        <p:nvSpPr>
          <p:cNvPr id="6" name="TextBox 5">
            <a:extLst>
              <a:ext uri="{FF2B5EF4-FFF2-40B4-BE49-F238E27FC236}">
                <a16:creationId xmlns:a16="http://schemas.microsoft.com/office/drawing/2014/main" id="{9240CDEF-BF0A-F32D-226D-364D3D16D313}"/>
              </a:ext>
            </a:extLst>
          </p:cNvPr>
          <p:cNvSpPr txBox="1"/>
          <p:nvPr/>
        </p:nvSpPr>
        <p:spPr>
          <a:xfrm>
            <a:off x="3172456" y="5162556"/>
            <a:ext cx="2786340"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chemeClr val="bg1"/>
                </a:solidFill>
                <a:latin typeface="Arial" panose="020B0604020202020204" pitchFamily="34" charset="0"/>
                <a:cs typeface="Arial" panose="020B0604020202020204" pitchFamily="34" charset="0"/>
              </a:rPr>
              <a:t>February 12</a:t>
            </a:r>
            <a:r>
              <a:rPr kumimoji="0" lang="en-US" sz="2400" b="1" u="none" strike="noStrike" kern="1200" cap="none" spc="0" normalizeH="0" baseline="0" noProof="0" dirty="0">
                <a:ln>
                  <a:noFill/>
                </a:ln>
                <a:solidFill>
                  <a:schemeClr val="bg1"/>
                </a:solidFill>
                <a:uLnTx/>
                <a:uFillTx/>
                <a:latin typeface="Arial" panose="020B0604020202020204" pitchFamily="34" charset="0"/>
                <a:ea typeface="+mn-ea"/>
                <a:cs typeface="Arial" panose="020B0604020202020204" pitchFamily="34" charset="0"/>
              </a:rPr>
              <a:t>,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u="none" strike="noStrike" kern="0" cap="none" spc="0" normalizeH="0" baseline="0" noProof="0" dirty="0">
                <a:ln>
                  <a:noFill/>
                </a:ln>
                <a:solidFill>
                  <a:schemeClr val="bg1"/>
                </a:solidFill>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u="none" strike="noStrike" kern="1200" cap="none" spc="0" normalizeH="0" baseline="0" noProof="0" dirty="0">
              <a:ln>
                <a:noFill/>
              </a:ln>
              <a:solidFill>
                <a:schemeClr val="bg1"/>
              </a:solidFill>
              <a:uLnTx/>
              <a:uFillTx/>
              <a:latin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F4DD-A74D-4E99-E45A-525BDEB17BE6}"/>
              </a:ext>
            </a:extLst>
          </p:cNvPr>
          <p:cNvSpPr>
            <a:spLocks noGrp="1"/>
          </p:cNvSpPr>
          <p:nvPr>
            <p:ph type="title"/>
          </p:nvPr>
        </p:nvSpPr>
        <p:spPr/>
        <p:txBody>
          <a:bodyPr>
            <a:spAutoFit/>
          </a:bodyPr>
          <a:lstStyle/>
          <a:p>
            <a:r>
              <a:rPr lang="en-US" dirty="0">
                <a:solidFill>
                  <a:schemeClr val="bg1"/>
                </a:solidFill>
              </a:rPr>
              <a:t>Psalms 128 – Introduction</a:t>
            </a:r>
          </a:p>
        </p:txBody>
      </p:sp>
      <p:sp>
        <p:nvSpPr>
          <p:cNvPr id="3" name="Text Placeholder 2">
            <a:extLst>
              <a:ext uri="{FF2B5EF4-FFF2-40B4-BE49-F238E27FC236}">
                <a16:creationId xmlns:a16="http://schemas.microsoft.com/office/drawing/2014/main" id="{D2B539FD-5331-F58E-16BF-3CBFF86E094D}"/>
              </a:ext>
            </a:extLst>
          </p:cNvPr>
          <p:cNvSpPr>
            <a:spLocks noGrp="1"/>
          </p:cNvSpPr>
          <p:nvPr>
            <p:ph type="body" sz="quarter" idx="10"/>
          </p:nvPr>
        </p:nvSpPr>
        <p:spPr>
          <a:xfrm>
            <a:off x="381000" y="1411552"/>
            <a:ext cx="8382000" cy="5072158"/>
          </a:xfrm>
        </p:spPr>
        <p:txBody>
          <a:bodyPr>
            <a:spAutoFit/>
          </a:bodyPr>
          <a:lstStyle/>
          <a:p>
            <a:r>
              <a:rPr lang="en-US" dirty="0"/>
              <a:t>This continues the Psalms of ascents, a group of fifteen Psalms believed to be sung as Israelites journeyed toward Jerusalem for various festive occasions.</a:t>
            </a:r>
          </a:p>
          <a:p>
            <a:r>
              <a:rPr lang="en-US" dirty="0"/>
              <a:t>In our last Psalm (127) we observed the need for the LORD to build the house and how children are a heritage from the LORD.</a:t>
            </a:r>
          </a:p>
          <a:p>
            <a:r>
              <a:rPr lang="en-US" dirty="0"/>
              <a:t>Psalms 128 is believed to be a companion to that Psalm as it addresses the home in its more mature state. It describes the blessedness of those who fear the LORD.</a:t>
            </a:r>
          </a:p>
        </p:txBody>
      </p:sp>
    </p:spTree>
    <p:extLst>
      <p:ext uri="{BB962C8B-B14F-4D97-AF65-F5344CB8AC3E}">
        <p14:creationId xmlns:p14="http://schemas.microsoft.com/office/powerpoint/2010/main" val="977543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b="1"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411552"/>
            <a:ext cx="8382000" cy="4733604"/>
          </a:xfrm>
        </p:spPr>
        <p:txBody>
          <a:bodyPr>
            <a:spAutoFit/>
          </a:bodyPr>
          <a:lstStyle/>
          <a:p>
            <a:pPr marL="0" indent="0">
              <a:buNone/>
            </a:pPr>
            <a:r>
              <a:rPr lang="en-US" sz="2800" dirty="0"/>
              <a:t>Psalms 128:1, </a:t>
            </a:r>
            <a:r>
              <a:rPr lang="en-US" sz="2800" i="1" dirty="0"/>
              <a:t>“Blessed is every one that feareth Jehovah, that walketh in his ways.”</a:t>
            </a:r>
          </a:p>
          <a:p>
            <a:r>
              <a:rPr lang="en-US" b="1" dirty="0"/>
              <a:t>We need to fear the LORD – what does that mean?</a:t>
            </a:r>
          </a:p>
          <a:p>
            <a:pPr lvl="1"/>
            <a:r>
              <a:rPr lang="en-US" dirty="0"/>
              <a:t>Be reminded that to fear the Lord means that we render to Him the reverence He is due. We exalt Him to the place He deserves in our lives (first place).</a:t>
            </a:r>
          </a:p>
          <a:p>
            <a:pPr marL="460375" lvl="1" indent="0">
              <a:buNone/>
            </a:pPr>
            <a:endParaRPr lang="en-US" dirty="0"/>
          </a:p>
          <a:p>
            <a:pPr lvl="1"/>
            <a:r>
              <a:rPr lang="en-US" b="1" dirty="0"/>
              <a:t>Romans 3:18</a:t>
            </a:r>
            <a:r>
              <a:rPr lang="en-US" dirty="0"/>
              <a:t>, </a:t>
            </a:r>
            <a:r>
              <a:rPr lang="en-US" i="1" dirty="0"/>
              <a:t>“</a:t>
            </a:r>
            <a:r>
              <a:rPr lang="en-US" b="1" i="1" dirty="0"/>
              <a:t>There is no fear of God before their eyes</a:t>
            </a:r>
            <a:r>
              <a:rPr lang="en-US" i="1" dirty="0"/>
              <a:t>.” </a:t>
            </a:r>
            <a:r>
              <a:rPr lang="en-US" b="1" dirty="0"/>
              <a:t>NOTE CONTEXT</a:t>
            </a:r>
          </a:p>
        </p:txBody>
      </p:sp>
    </p:spTree>
    <p:extLst>
      <p:ext uri="{BB962C8B-B14F-4D97-AF65-F5344CB8AC3E}">
        <p14:creationId xmlns:p14="http://schemas.microsoft.com/office/powerpoint/2010/main" val="3229787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a:xfrm>
            <a:off x="448377" y="94270"/>
            <a:ext cx="8382000" cy="664797"/>
          </a:xfrm>
        </p:spPr>
        <p:txBody>
          <a:bodyPr>
            <a:spAutoFit/>
          </a:bodyPr>
          <a:lstStyle/>
          <a:p>
            <a:r>
              <a:rPr lang="en-US" b="1"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73379" y="926918"/>
            <a:ext cx="9018872" cy="5896999"/>
          </a:xfrm>
        </p:spPr>
        <p:txBody>
          <a:bodyPr>
            <a:spAutoFit/>
          </a:bodyPr>
          <a:lstStyle/>
          <a:p>
            <a:pPr marL="0" indent="0">
              <a:buNone/>
            </a:pPr>
            <a:r>
              <a:rPr lang="en-US" sz="2800" dirty="0"/>
              <a:t>Psalms 128:1, </a:t>
            </a:r>
            <a:r>
              <a:rPr lang="en-US" sz="2800" i="1" dirty="0"/>
              <a:t>“Blessed is every one that feareth Jehovah, that walketh in his ways.”</a:t>
            </a:r>
          </a:p>
          <a:p>
            <a:pPr marL="0" indent="0">
              <a:buNone/>
            </a:pPr>
            <a:r>
              <a:rPr lang="en-US" b="1" dirty="0"/>
              <a:t>The fear of the LORD is a frequent theme of scripture</a:t>
            </a:r>
            <a:r>
              <a:rPr lang="en-US" dirty="0"/>
              <a:t>.</a:t>
            </a:r>
          </a:p>
          <a:p>
            <a:r>
              <a:rPr lang="en-US" sz="2800" dirty="0"/>
              <a:t>Psalms 19:9, The fear of the LORD is related to His law and described as, </a:t>
            </a:r>
            <a:r>
              <a:rPr lang="en-US" sz="2800" i="1" dirty="0"/>
              <a:t>“clean, enduring forever”</a:t>
            </a:r>
          </a:p>
          <a:p>
            <a:r>
              <a:rPr lang="en-US" sz="2800" dirty="0"/>
              <a:t>Psalms 111:9-10, </a:t>
            </a:r>
            <a:r>
              <a:rPr lang="en-US" sz="2800" i="1" dirty="0"/>
              <a:t>“He hath sent redemption unto his people; He hath commanded his covenant for ever: Holy and reverend is his name. </a:t>
            </a:r>
            <a:r>
              <a:rPr lang="en-US" sz="2800" i="1" u="sng" dirty="0"/>
              <a:t>The fear of Jehovah </a:t>
            </a:r>
            <a:r>
              <a:rPr lang="en-US" sz="2800" i="1" dirty="0"/>
              <a:t>is the beginning of wisdom; a good understanding have all they that do (his commandments): His praise endureth for ever”</a:t>
            </a:r>
          </a:p>
          <a:p>
            <a:r>
              <a:rPr lang="en-US" sz="2800" dirty="0"/>
              <a:t>Proverbs 1:7, </a:t>
            </a:r>
            <a:r>
              <a:rPr lang="en-US" sz="2800" i="1" dirty="0"/>
              <a:t>“</a:t>
            </a:r>
            <a:r>
              <a:rPr lang="en-US" sz="2800" i="1" u="sng" dirty="0"/>
              <a:t>The fear of Jehovah </a:t>
            </a:r>
            <a:r>
              <a:rPr lang="en-US" sz="2800" i="1" dirty="0"/>
              <a:t>is the beginning of knowledge; (But) the foolish despise wisdom and instruction.”</a:t>
            </a:r>
          </a:p>
        </p:txBody>
      </p:sp>
    </p:spTree>
    <p:extLst>
      <p:ext uri="{BB962C8B-B14F-4D97-AF65-F5344CB8AC3E}">
        <p14:creationId xmlns:p14="http://schemas.microsoft.com/office/powerpoint/2010/main" val="2880485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F6F4F-4F8C-433D-3154-6866E22EC662}"/>
              </a:ext>
            </a:extLst>
          </p:cNvPr>
          <p:cNvSpPr>
            <a:spLocks noGrp="1"/>
          </p:cNvSpPr>
          <p:nvPr>
            <p:ph type="title"/>
          </p:nvPr>
        </p:nvSpPr>
        <p:spPr/>
        <p:txBody>
          <a:bodyPr>
            <a:spAutoFit/>
          </a:bodyPr>
          <a:lstStyle/>
          <a:p>
            <a:r>
              <a:rPr lang="en-US" b="1" dirty="0">
                <a:solidFill>
                  <a:schemeClr val="bg1"/>
                </a:solidFill>
              </a:rPr>
              <a:t>Psalms 128</a:t>
            </a:r>
          </a:p>
        </p:txBody>
      </p:sp>
      <p:sp>
        <p:nvSpPr>
          <p:cNvPr id="3" name="Text Placeholder 2">
            <a:extLst>
              <a:ext uri="{FF2B5EF4-FFF2-40B4-BE49-F238E27FC236}">
                <a16:creationId xmlns:a16="http://schemas.microsoft.com/office/drawing/2014/main" id="{1B9E9CCA-53C7-9BA5-2CE1-2E0550BBAAA6}"/>
              </a:ext>
            </a:extLst>
          </p:cNvPr>
          <p:cNvSpPr>
            <a:spLocks noGrp="1"/>
          </p:cNvSpPr>
          <p:nvPr>
            <p:ph type="body" sz="quarter" idx="10"/>
          </p:nvPr>
        </p:nvSpPr>
        <p:spPr>
          <a:xfrm>
            <a:off x="381000" y="1232442"/>
            <a:ext cx="8382000" cy="5509200"/>
          </a:xfrm>
        </p:spPr>
        <p:txBody>
          <a:bodyPr>
            <a:spAutoFit/>
          </a:bodyPr>
          <a:lstStyle/>
          <a:p>
            <a:pPr marL="0" indent="0">
              <a:buNone/>
            </a:pPr>
            <a:r>
              <a:rPr lang="en-US" sz="2800" dirty="0"/>
              <a:t>Psalms 128:1, </a:t>
            </a:r>
            <a:r>
              <a:rPr lang="en-US" sz="2800" i="1" dirty="0"/>
              <a:t>“Blessed is every one that feareth Jehovah, that walketh in his ways.”</a:t>
            </a:r>
          </a:p>
          <a:p>
            <a:pPr marL="0" indent="0">
              <a:buNone/>
            </a:pPr>
            <a:r>
              <a:rPr lang="en-US" b="1" dirty="0"/>
              <a:t>The fear of the LORD is a frequent theme of scripture</a:t>
            </a:r>
            <a:r>
              <a:rPr lang="en-US" dirty="0"/>
              <a:t>.</a:t>
            </a:r>
          </a:p>
          <a:p>
            <a:r>
              <a:rPr lang="en-US" sz="2800" dirty="0"/>
              <a:t>Proverbs 8:13, </a:t>
            </a:r>
            <a:r>
              <a:rPr lang="en-US" sz="2800" i="1" dirty="0"/>
              <a:t>“</a:t>
            </a:r>
            <a:r>
              <a:rPr lang="en-US" sz="2800" i="1" u="sng" dirty="0"/>
              <a:t>The fear of Jehovah </a:t>
            </a:r>
            <a:r>
              <a:rPr lang="en-US" sz="2800" i="1" dirty="0"/>
              <a:t>is to hate evil: Pride, and arrogancy, and the evil way, And the perverse mouth, do I hate.”</a:t>
            </a:r>
            <a:endParaRPr lang="en-US" sz="2800" dirty="0"/>
          </a:p>
          <a:p>
            <a:r>
              <a:rPr lang="en-US" sz="2800" dirty="0"/>
              <a:t>Proverbs 10:27, it prolongs our days; 14:26-27 – brings strong confidence and is a fountain of life.</a:t>
            </a:r>
          </a:p>
          <a:p>
            <a:r>
              <a:rPr lang="en-US" sz="2800" dirty="0"/>
              <a:t>The conclusion of the whole matter:</a:t>
            </a:r>
            <a:br>
              <a:rPr lang="en-US" sz="2800" dirty="0"/>
            </a:br>
            <a:r>
              <a:rPr lang="en-US" sz="2800" dirty="0"/>
              <a:t>Ecclesiastes 12:13-14 – Solomon concluded that our purpose in life is to </a:t>
            </a:r>
            <a:r>
              <a:rPr lang="en-US" sz="2800" u="sng" dirty="0"/>
              <a:t>fear God and keep His commandments</a:t>
            </a:r>
            <a:r>
              <a:rPr lang="en-US" sz="2800" dirty="0"/>
              <a:t>, for this is man’s all.</a:t>
            </a:r>
          </a:p>
        </p:txBody>
      </p:sp>
    </p:spTree>
    <p:extLst>
      <p:ext uri="{BB962C8B-B14F-4D97-AF65-F5344CB8AC3E}">
        <p14:creationId xmlns:p14="http://schemas.microsoft.com/office/powerpoint/2010/main" val="194656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18D4C-C645-1A83-F087-1FB47ED6E12A}"/>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652184"/>
            <a:ext cx="8676373" cy="4050340"/>
          </a:xfrm>
        </p:spPr>
        <p:txBody>
          <a:bodyPr>
            <a:spAutoFit/>
          </a:bodyPr>
          <a:lstStyle/>
          <a:p>
            <a:pPr marL="0" indent="0">
              <a:buNone/>
            </a:pPr>
            <a:r>
              <a:rPr lang="en-US" sz="2800" dirty="0"/>
              <a:t>Psalms 127:1, </a:t>
            </a:r>
            <a:r>
              <a:rPr lang="en-US" sz="2800" i="1" dirty="0"/>
              <a:t>“Except Jehovah build the house, they labor in vain that build it: except Jehovah keep the city, the watchman waketh but in vain.”</a:t>
            </a:r>
          </a:p>
          <a:p>
            <a:pPr>
              <a:buFont typeface="Arial" panose="020B0604020202020204" pitchFamily="34" charset="0"/>
              <a:buChar char="•"/>
            </a:pPr>
            <a:r>
              <a:rPr lang="en-US" sz="2800" dirty="0"/>
              <a:t>In the midst of the Psalms of Ascents, we find the only Psalms attributed to Solomon. As they journeyed toward and within the city, they would see the place that God gave His instructions to build.</a:t>
            </a:r>
          </a:p>
          <a:p>
            <a:pPr>
              <a:buFont typeface="Arial" panose="020B0604020202020204" pitchFamily="34" charset="0"/>
              <a:buChar char="•"/>
            </a:pPr>
            <a:r>
              <a:rPr lang="en-US" sz="2800" dirty="0"/>
              <a:t>The premise of this Psalms – whatever we do, ought to be done with His blessing, i.e. by His authority. Colossians 3:17; 1 Thessalonians 2:13</a:t>
            </a:r>
          </a:p>
        </p:txBody>
      </p:sp>
    </p:spTree>
    <p:extLst>
      <p:ext uri="{BB962C8B-B14F-4D97-AF65-F5344CB8AC3E}">
        <p14:creationId xmlns:p14="http://schemas.microsoft.com/office/powerpoint/2010/main" val="1110314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239595" y="1559783"/>
            <a:ext cx="8676373" cy="5084469"/>
          </a:xfrm>
        </p:spPr>
        <p:txBody>
          <a:bodyPr>
            <a:spAutoFit/>
          </a:bodyPr>
          <a:lstStyle/>
          <a:p>
            <a:pPr marL="0" indent="0">
              <a:buNone/>
            </a:pPr>
            <a:r>
              <a:rPr lang="en-US" sz="2800" dirty="0"/>
              <a:t>Psalms 127:1, </a:t>
            </a:r>
            <a:r>
              <a:rPr lang="en-US" sz="2800" i="1" dirty="0"/>
              <a:t>“Except Jehovah build the house, they labor in vain that build it: except Jehovah keep the city, the watchman waketh but in vain.”</a:t>
            </a:r>
          </a:p>
          <a:p>
            <a:pPr>
              <a:buFont typeface="Arial" panose="020B0604020202020204" pitchFamily="34" charset="0"/>
              <a:buChar char="•"/>
            </a:pPr>
            <a:r>
              <a:rPr lang="en-US" sz="2800" b="1" dirty="0"/>
              <a:t>Our homes </a:t>
            </a:r>
            <a:r>
              <a:rPr lang="en-US" sz="2800" dirty="0"/>
              <a:t>– Psalms 127:3-5, The family shapes a society.</a:t>
            </a:r>
          </a:p>
          <a:p>
            <a:pPr>
              <a:buFont typeface="Arial" panose="020B0604020202020204" pitchFamily="34" charset="0"/>
              <a:buChar char="•"/>
            </a:pPr>
            <a:r>
              <a:rPr lang="en-US" sz="2800" b="1" dirty="0"/>
              <a:t>The church </a:t>
            </a:r>
            <a:r>
              <a:rPr lang="en-US" sz="2800" dirty="0"/>
              <a:t>– Consider context (Psalms of Ascent).</a:t>
            </a:r>
            <a:br>
              <a:rPr lang="en-US" sz="2800" dirty="0"/>
            </a:br>
            <a:r>
              <a:rPr lang="en-US" sz="2800" dirty="0"/>
              <a:t>cf. Matthew 16:18; Ephesians 3:11; Isaiah 2:2</a:t>
            </a:r>
          </a:p>
          <a:p>
            <a:pPr marL="736600" lvl="1" indent="-342900">
              <a:buFont typeface="Arial" panose="020B0604020202020204" pitchFamily="34" charset="0"/>
              <a:buChar char="•"/>
            </a:pPr>
            <a:r>
              <a:rPr lang="en-US" dirty="0"/>
              <a:t>Ephesians 5:24 reminds us that the church is to be subject to Christ (as a wife is subject to her husband).</a:t>
            </a:r>
          </a:p>
          <a:p>
            <a:pPr marL="342900" indent="-342900">
              <a:buFont typeface="Arial" panose="020B0604020202020204" pitchFamily="34" charset="0"/>
              <a:buChar char="•"/>
            </a:pPr>
            <a:r>
              <a:rPr lang="en-US" sz="2800" b="1" dirty="0"/>
              <a:t>Our character </a:t>
            </a:r>
            <a:r>
              <a:rPr lang="en-US" sz="2800" dirty="0"/>
              <a:t>– Romans 12:1-2; Ephesians 4:17ff</a:t>
            </a:r>
          </a:p>
          <a:p>
            <a:pPr marL="342900" indent="-342900">
              <a:buFont typeface="Arial" panose="020B0604020202020204" pitchFamily="34" charset="0"/>
              <a:buChar char="•"/>
            </a:pPr>
            <a:r>
              <a:rPr lang="en-US" sz="2800" b="1" dirty="0"/>
              <a:t>A nation </a:t>
            </a:r>
            <a:r>
              <a:rPr lang="en-US" sz="2800" dirty="0"/>
              <a:t>– Proverbs 14:34, </a:t>
            </a:r>
            <a:r>
              <a:rPr lang="en-US" sz="2800" i="1" dirty="0"/>
              <a:t>“Righteousness exalts a nation, But sin is a reproach to any people.”</a:t>
            </a:r>
          </a:p>
        </p:txBody>
      </p:sp>
      <p:sp>
        <p:nvSpPr>
          <p:cNvPr id="6" name="Title 1">
            <a:extLst>
              <a:ext uri="{FF2B5EF4-FFF2-40B4-BE49-F238E27FC236}">
                <a16:creationId xmlns:a16="http://schemas.microsoft.com/office/drawing/2014/main" id="{20DBF69E-E682-5C7B-9154-7B6BF3578AB8}"/>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23808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a:xfrm>
            <a:off x="86411" y="1377253"/>
            <a:ext cx="8991600" cy="5367623"/>
          </a:xfrm>
        </p:spPr>
        <p:txBody>
          <a:bodyPr>
            <a:spAutoFit/>
          </a:bodyPr>
          <a:lstStyle/>
          <a:p>
            <a:pPr eaLnBrk="1" hangingPunct="1">
              <a:defRPr/>
            </a:pPr>
            <a:r>
              <a:rPr lang="en-US" sz="3600" dirty="0"/>
              <a:t>Begins with … </a:t>
            </a:r>
            <a:r>
              <a:rPr lang="en-US" sz="3600" b="1" dirty="0"/>
              <a:t>Preparation</a:t>
            </a:r>
          </a:p>
          <a:p>
            <a:pPr lvl="1" eaLnBrk="1" hangingPunct="1">
              <a:defRPr/>
            </a:pPr>
            <a:r>
              <a:rPr lang="en-US" sz="3200" dirty="0"/>
              <a:t>Commitment to God. </a:t>
            </a:r>
            <a:r>
              <a:rPr lang="en-US" sz="3200" b="1" dirty="0"/>
              <a:t>Genesis 18:19; Luke 1:5-6</a:t>
            </a:r>
          </a:p>
          <a:p>
            <a:pPr lvl="1" eaLnBrk="1" hangingPunct="1">
              <a:defRPr/>
            </a:pPr>
            <a:r>
              <a:rPr lang="en-US" sz="3200" dirty="0"/>
              <a:t>Commitment to marriage. </a:t>
            </a:r>
            <a:r>
              <a:rPr lang="en-US" sz="3200" b="1" dirty="0"/>
              <a:t>Genesis 2:18ff; Matthew 19:3-9</a:t>
            </a:r>
          </a:p>
          <a:p>
            <a:pPr eaLnBrk="1" hangingPunct="1">
              <a:defRPr/>
            </a:pPr>
            <a:r>
              <a:rPr lang="en-US" sz="3600" dirty="0"/>
              <a:t>Takes </a:t>
            </a:r>
            <a:r>
              <a:rPr lang="en-US" sz="3600" i="1" dirty="0"/>
              <a:t>“know how.”</a:t>
            </a:r>
            <a:r>
              <a:rPr lang="en-US" sz="3600" dirty="0"/>
              <a:t> (cf. 1 Timothy 3:5;</a:t>
            </a:r>
            <a:br>
              <a:rPr lang="en-US" sz="3600" dirty="0"/>
            </a:br>
            <a:r>
              <a:rPr lang="en-US" sz="3600" dirty="0"/>
              <a:t>1 Corinthians 11:3)</a:t>
            </a:r>
          </a:p>
          <a:p>
            <a:pPr lvl="1" eaLnBrk="1" hangingPunct="1">
              <a:defRPr/>
            </a:pPr>
            <a:r>
              <a:rPr lang="en-US" sz="3200" dirty="0"/>
              <a:t>Man’s role.</a:t>
            </a:r>
          </a:p>
          <a:p>
            <a:pPr lvl="1" eaLnBrk="1" hangingPunct="1">
              <a:defRPr/>
            </a:pPr>
            <a:r>
              <a:rPr lang="en-US" sz="3200" dirty="0"/>
              <a:t>Woman’s role.</a:t>
            </a:r>
          </a:p>
          <a:p>
            <a:pPr lvl="1" eaLnBrk="1" hangingPunct="1">
              <a:defRPr/>
            </a:pPr>
            <a:r>
              <a:rPr lang="en-US" sz="3200" dirty="0"/>
              <a:t>Child’s role.</a:t>
            </a:r>
          </a:p>
          <a:p>
            <a:pPr eaLnBrk="1" hangingPunct="1">
              <a:defRPr/>
            </a:pPr>
            <a:r>
              <a:rPr lang="en-US" sz="3600" dirty="0"/>
              <a:t>Fruits of commitment to the family.</a:t>
            </a:r>
          </a:p>
        </p:txBody>
      </p:sp>
      <p:sp>
        <p:nvSpPr>
          <p:cNvPr id="4" name="Title 1">
            <a:extLst>
              <a:ext uri="{FF2B5EF4-FFF2-40B4-BE49-F238E27FC236}">
                <a16:creationId xmlns:a16="http://schemas.microsoft.com/office/drawing/2014/main" id="{A11F9797-F069-307B-4301-D69A7AA547CE}"/>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p:cTn id="7"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05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2051">
                                            <p:txEl>
                                              <p:pRg st="0" end="0"/>
                                            </p:txEl>
                                          </p:spTgt>
                                        </p:tgtEl>
                                        <p:attrNameLst>
                                          <p:attrName>ppt_y</p:attrName>
                                        </p:attrNameLst>
                                      </p:cBhvr>
                                      <p:tavLst>
                                        <p:tav tm="0">
                                          <p:val>
                                            <p:fltVal val="0.5"/>
                                          </p:val>
                                        </p:tav>
                                        <p:tav tm="100000">
                                          <p:val>
                                            <p:strVal val="#ppt_y"/>
                                          </p:val>
                                        </p:tav>
                                      </p:tavLst>
                                    </p:anim>
                                  </p:childTnLst>
                                </p:cTn>
                              </p:par>
                              <p:par>
                                <p:cTn id="11" presetID="23" presetClass="entr" presetSubtype="528" fill="hold" grpId="0" nodeType="with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p:cTn id="13"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051">
                                            <p:txEl>
                                              <p:pRg st="1" end="1"/>
                                            </p:txEl>
                                          </p:spTgt>
                                        </p:tgtEl>
                                        <p:attrNameLst>
                                          <p:attrName>ppt_h</p:attrName>
                                        </p:attrNameLst>
                                      </p:cBhvr>
                                      <p:tavLst>
                                        <p:tav tm="0">
                                          <p:val>
                                            <p:fltVal val="0"/>
                                          </p:val>
                                        </p:tav>
                                        <p:tav tm="100000">
                                          <p:val>
                                            <p:strVal val="#ppt_h"/>
                                          </p:val>
                                        </p:tav>
                                      </p:tavLst>
                                    </p:anim>
                                    <p:anim calcmode="lin" valueType="num">
                                      <p:cBhvr>
                                        <p:cTn id="15" dur="500" fill="hold"/>
                                        <p:tgtEl>
                                          <p:spTgt spid="2051">
                                            <p:txEl>
                                              <p:pRg st="1" end="1"/>
                                            </p:txEl>
                                          </p:spTgt>
                                        </p:tgtEl>
                                        <p:attrNameLst>
                                          <p:attrName>ppt_x</p:attrName>
                                        </p:attrNameLst>
                                      </p:cBhvr>
                                      <p:tavLst>
                                        <p:tav tm="0">
                                          <p:val>
                                            <p:fltVal val="0.5"/>
                                          </p:val>
                                        </p:tav>
                                        <p:tav tm="100000">
                                          <p:val>
                                            <p:strVal val="#ppt_x"/>
                                          </p:val>
                                        </p:tav>
                                      </p:tavLst>
                                    </p:anim>
                                    <p:anim calcmode="lin" valueType="num">
                                      <p:cBhvr>
                                        <p:cTn id="16" dur="500" fill="hold"/>
                                        <p:tgtEl>
                                          <p:spTgt spid="2051">
                                            <p:txEl>
                                              <p:pRg st="1" end="1"/>
                                            </p:txEl>
                                          </p:spTgt>
                                        </p:tgtEl>
                                        <p:attrNameLst>
                                          <p:attrName>ppt_y</p:attrName>
                                        </p:attrNameLst>
                                      </p:cBhvr>
                                      <p:tavLst>
                                        <p:tav tm="0">
                                          <p:val>
                                            <p:fltVal val="0.5"/>
                                          </p:val>
                                        </p:tav>
                                        <p:tav tm="100000">
                                          <p:val>
                                            <p:strVal val="#ppt_y"/>
                                          </p:val>
                                        </p:tav>
                                      </p:tavLst>
                                    </p:anim>
                                  </p:childTnLst>
                                </p:cTn>
                              </p:par>
                              <p:par>
                                <p:cTn id="17" presetID="23" presetClass="entr" presetSubtype="528" fill="hold" grpId="0" nodeType="with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p:cTn id="19"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051">
                                            <p:txEl>
                                              <p:pRg st="2" end="2"/>
                                            </p:txEl>
                                          </p:spTgt>
                                        </p:tgtEl>
                                        <p:attrNameLst>
                                          <p:attrName>ppt_h</p:attrName>
                                        </p:attrNameLst>
                                      </p:cBhvr>
                                      <p:tavLst>
                                        <p:tav tm="0">
                                          <p:val>
                                            <p:fltVal val="0"/>
                                          </p:val>
                                        </p:tav>
                                        <p:tav tm="100000">
                                          <p:val>
                                            <p:strVal val="#ppt_h"/>
                                          </p:val>
                                        </p:tav>
                                      </p:tavLst>
                                    </p:anim>
                                    <p:anim calcmode="lin" valueType="num">
                                      <p:cBhvr>
                                        <p:cTn id="21" dur="500" fill="hold"/>
                                        <p:tgtEl>
                                          <p:spTgt spid="2051">
                                            <p:txEl>
                                              <p:pRg st="2" end="2"/>
                                            </p:txEl>
                                          </p:spTgt>
                                        </p:tgtEl>
                                        <p:attrNameLst>
                                          <p:attrName>ppt_x</p:attrName>
                                        </p:attrNameLst>
                                      </p:cBhvr>
                                      <p:tavLst>
                                        <p:tav tm="0">
                                          <p:val>
                                            <p:fltVal val="0.5"/>
                                          </p:val>
                                        </p:tav>
                                        <p:tav tm="100000">
                                          <p:val>
                                            <p:strVal val="#ppt_x"/>
                                          </p:val>
                                        </p:tav>
                                      </p:tavLst>
                                    </p:anim>
                                    <p:anim calcmode="lin" valueType="num">
                                      <p:cBhvr>
                                        <p:cTn id="22" dur="500" fill="hold"/>
                                        <p:tgtEl>
                                          <p:spTgt spid="205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528"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 calcmode="lin" valueType="num">
                                      <p:cBhvr>
                                        <p:cTn id="27" dur="500" fill="hold"/>
                                        <p:tgtEl>
                                          <p:spTgt spid="2051">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2051">
                                            <p:txEl>
                                              <p:pRg st="3" end="3"/>
                                            </p:txEl>
                                          </p:spTgt>
                                        </p:tgtEl>
                                        <p:attrNameLst>
                                          <p:attrName>ppt_h</p:attrName>
                                        </p:attrNameLst>
                                      </p:cBhvr>
                                      <p:tavLst>
                                        <p:tav tm="0">
                                          <p:val>
                                            <p:fltVal val="0"/>
                                          </p:val>
                                        </p:tav>
                                        <p:tav tm="100000">
                                          <p:val>
                                            <p:strVal val="#ppt_h"/>
                                          </p:val>
                                        </p:tav>
                                      </p:tavLst>
                                    </p:anim>
                                    <p:anim calcmode="lin" valueType="num">
                                      <p:cBhvr>
                                        <p:cTn id="29" dur="500" fill="hold"/>
                                        <p:tgtEl>
                                          <p:spTgt spid="2051">
                                            <p:txEl>
                                              <p:pRg st="3" end="3"/>
                                            </p:txEl>
                                          </p:spTgt>
                                        </p:tgtEl>
                                        <p:attrNameLst>
                                          <p:attrName>ppt_x</p:attrName>
                                        </p:attrNameLst>
                                      </p:cBhvr>
                                      <p:tavLst>
                                        <p:tav tm="0">
                                          <p:val>
                                            <p:fltVal val="0.5"/>
                                          </p:val>
                                        </p:tav>
                                        <p:tav tm="100000">
                                          <p:val>
                                            <p:strVal val="#ppt_x"/>
                                          </p:val>
                                        </p:tav>
                                      </p:tavLst>
                                    </p:anim>
                                    <p:anim calcmode="lin" valueType="num">
                                      <p:cBhvr>
                                        <p:cTn id="30" dur="500" fill="hold"/>
                                        <p:tgtEl>
                                          <p:spTgt spid="2051">
                                            <p:txEl>
                                              <p:pRg st="3" end="3"/>
                                            </p:txEl>
                                          </p:spTgt>
                                        </p:tgtEl>
                                        <p:attrNameLst>
                                          <p:attrName>ppt_y</p:attrName>
                                        </p:attrNameLst>
                                      </p:cBhvr>
                                      <p:tavLst>
                                        <p:tav tm="0">
                                          <p:val>
                                            <p:fltVal val="0.5"/>
                                          </p:val>
                                        </p:tav>
                                        <p:tav tm="100000">
                                          <p:val>
                                            <p:strVal val="#ppt_y"/>
                                          </p:val>
                                        </p:tav>
                                      </p:tavLst>
                                    </p:anim>
                                  </p:childTnLst>
                                </p:cTn>
                              </p:par>
                              <p:par>
                                <p:cTn id="31" presetID="23" presetClass="entr" presetSubtype="528" fill="hold" grpId="0" nodeType="withEffect">
                                  <p:stCondLst>
                                    <p:cond delay="0"/>
                                  </p:stCondLst>
                                  <p:childTnLst>
                                    <p:set>
                                      <p:cBhvr>
                                        <p:cTn id="32" dur="1" fill="hold">
                                          <p:stCondLst>
                                            <p:cond delay="0"/>
                                          </p:stCondLst>
                                        </p:cTn>
                                        <p:tgtEl>
                                          <p:spTgt spid="2051">
                                            <p:txEl>
                                              <p:pRg st="4" end="4"/>
                                            </p:txEl>
                                          </p:spTgt>
                                        </p:tgtEl>
                                        <p:attrNameLst>
                                          <p:attrName>style.visibility</p:attrName>
                                        </p:attrNameLst>
                                      </p:cBhvr>
                                      <p:to>
                                        <p:strVal val="visible"/>
                                      </p:to>
                                    </p:set>
                                    <p:anim calcmode="lin" valueType="num">
                                      <p:cBhvr>
                                        <p:cTn id="33" dur="500" fill="hold"/>
                                        <p:tgtEl>
                                          <p:spTgt spid="2051">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2051">
                                            <p:txEl>
                                              <p:pRg st="4" end="4"/>
                                            </p:txEl>
                                          </p:spTgt>
                                        </p:tgtEl>
                                        <p:attrNameLst>
                                          <p:attrName>ppt_h</p:attrName>
                                        </p:attrNameLst>
                                      </p:cBhvr>
                                      <p:tavLst>
                                        <p:tav tm="0">
                                          <p:val>
                                            <p:fltVal val="0"/>
                                          </p:val>
                                        </p:tav>
                                        <p:tav tm="100000">
                                          <p:val>
                                            <p:strVal val="#ppt_h"/>
                                          </p:val>
                                        </p:tav>
                                      </p:tavLst>
                                    </p:anim>
                                    <p:anim calcmode="lin" valueType="num">
                                      <p:cBhvr>
                                        <p:cTn id="35" dur="500" fill="hold"/>
                                        <p:tgtEl>
                                          <p:spTgt spid="2051">
                                            <p:txEl>
                                              <p:pRg st="4" end="4"/>
                                            </p:txEl>
                                          </p:spTgt>
                                        </p:tgtEl>
                                        <p:attrNameLst>
                                          <p:attrName>ppt_x</p:attrName>
                                        </p:attrNameLst>
                                      </p:cBhvr>
                                      <p:tavLst>
                                        <p:tav tm="0">
                                          <p:val>
                                            <p:fltVal val="0.5"/>
                                          </p:val>
                                        </p:tav>
                                        <p:tav tm="100000">
                                          <p:val>
                                            <p:strVal val="#ppt_x"/>
                                          </p:val>
                                        </p:tav>
                                      </p:tavLst>
                                    </p:anim>
                                    <p:anim calcmode="lin" valueType="num">
                                      <p:cBhvr>
                                        <p:cTn id="36" dur="500" fill="hold"/>
                                        <p:tgtEl>
                                          <p:spTgt spid="2051">
                                            <p:txEl>
                                              <p:pRg st="4" end="4"/>
                                            </p:txEl>
                                          </p:spTgt>
                                        </p:tgtEl>
                                        <p:attrNameLst>
                                          <p:attrName>ppt_y</p:attrName>
                                        </p:attrNameLst>
                                      </p:cBhvr>
                                      <p:tavLst>
                                        <p:tav tm="0">
                                          <p:val>
                                            <p:fltVal val="0.5"/>
                                          </p:val>
                                        </p:tav>
                                        <p:tav tm="100000">
                                          <p:val>
                                            <p:strVal val="#ppt_y"/>
                                          </p:val>
                                        </p:tav>
                                      </p:tavLst>
                                    </p:anim>
                                  </p:childTnLst>
                                </p:cTn>
                              </p:par>
                              <p:par>
                                <p:cTn id="37" presetID="23" presetClass="entr" presetSubtype="528" fill="hold" grpId="0" nodeType="withEffect">
                                  <p:stCondLst>
                                    <p:cond delay="0"/>
                                  </p:stCondLst>
                                  <p:childTnLst>
                                    <p:set>
                                      <p:cBhvr>
                                        <p:cTn id="38" dur="1" fill="hold">
                                          <p:stCondLst>
                                            <p:cond delay="0"/>
                                          </p:stCondLst>
                                        </p:cTn>
                                        <p:tgtEl>
                                          <p:spTgt spid="2051">
                                            <p:txEl>
                                              <p:pRg st="5" end="5"/>
                                            </p:txEl>
                                          </p:spTgt>
                                        </p:tgtEl>
                                        <p:attrNameLst>
                                          <p:attrName>style.visibility</p:attrName>
                                        </p:attrNameLst>
                                      </p:cBhvr>
                                      <p:to>
                                        <p:strVal val="visible"/>
                                      </p:to>
                                    </p:set>
                                    <p:anim calcmode="lin" valueType="num">
                                      <p:cBhvr>
                                        <p:cTn id="39" dur="500" fill="hold"/>
                                        <p:tgtEl>
                                          <p:spTgt spid="2051">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2051">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2051">
                                            <p:txEl>
                                              <p:pRg st="5" end="5"/>
                                            </p:txEl>
                                          </p:spTgt>
                                        </p:tgtEl>
                                        <p:attrNameLst>
                                          <p:attrName>ppt_x</p:attrName>
                                        </p:attrNameLst>
                                      </p:cBhvr>
                                      <p:tavLst>
                                        <p:tav tm="0">
                                          <p:val>
                                            <p:fltVal val="0.5"/>
                                          </p:val>
                                        </p:tav>
                                        <p:tav tm="100000">
                                          <p:val>
                                            <p:strVal val="#ppt_x"/>
                                          </p:val>
                                        </p:tav>
                                      </p:tavLst>
                                    </p:anim>
                                    <p:anim calcmode="lin" valueType="num">
                                      <p:cBhvr>
                                        <p:cTn id="42" dur="500" fill="hold"/>
                                        <p:tgtEl>
                                          <p:spTgt spid="2051">
                                            <p:txEl>
                                              <p:pRg st="5" end="5"/>
                                            </p:txEl>
                                          </p:spTgt>
                                        </p:tgtEl>
                                        <p:attrNameLst>
                                          <p:attrName>ppt_y</p:attrName>
                                        </p:attrNameLst>
                                      </p:cBhvr>
                                      <p:tavLst>
                                        <p:tav tm="0">
                                          <p:val>
                                            <p:fltVal val="0.5"/>
                                          </p:val>
                                        </p:tav>
                                        <p:tav tm="100000">
                                          <p:val>
                                            <p:strVal val="#ppt_y"/>
                                          </p:val>
                                        </p:tav>
                                      </p:tavLst>
                                    </p:anim>
                                  </p:childTnLst>
                                </p:cTn>
                              </p:par>
                              <p:par>
                                <p:cTn id="43" presetID="23" presetClass="entr" presetSubtype="528" fill="hold" grpId="0" nodeType="withEffect">
                                  <p:stCondLst>
                                    <p:cond delay="0"/>
                                  </p:stCondLst>
                                  <p:childTnLst>
                                    <p:set>
                                      <p:cBhvr>
                                        <p:cTn id="44" dur="1" fill="hold">
                                          <p:stCondLst>
                                            <p:cond delay="0"/>
                                          </p:stCondLst>
                                        </p:cTn>
                                        <p:tgtEl>
                                          <p:spTgt spid="2051">
                                            <p:txEl>
                                              <p:pRg st="6" end="6"/>
                                            </p:txEl>
                                          </p:spTgt>
                                        </p:tgtEl>
                                        <p:attrNameLst>
                                          <p:attrName>style.visibility</p:attrName>
                                        </p:attrNameLst>
                                      </p:cBhvr>
                                      <p:to>
                                        <p:strVal val="visible"/>
                                      </p:to>
                                    </p:set>
                                    <p:anim calcmode="lin" valueType="num">
                                      <p:cBhvr>
                                        <p:cTn id="45" dur="500" fill="hold"/>
                                        <p:tgtEl>
                                          <p:spTgt spid="2051">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2051">
                                            <p:txEl>
                                              <p:pRg st="6" end="6"/>
                                            </p:txEl>
                                          </p:spTgt>
                                        </p:tgtEl>
                                        <p:attrNameLst>
                                          <p:attrName>ppt_h</p:attrName>
                                        </p:attrNameLst>
                                      </p:cBhvr>
                                      <p:tavLst>
                                        <p:tav tm="0">
                                          <p:val>
                                            <p:fltVal val="0"/>
                                          </p:val>
                                        </p:tav>
                                        <p:tav tm="100000">
                                          <p:val>
                                            <p:strVal val="#ppt_h"/>
                                          </p:val>
                                        </p:tav>
                                      </p:tavLst>
                                    </p:anim>
                                    <p:anim calcmode="lin" valueType="num">
                                      <p:cBhvr>
                                        <p:cTn id="47" dur="500" fill="hold"/>
                                        <p:tgtEl>
                                          <p:spTgt spid="2051">
                                            <p:txEl>
                                              <p:pRg st="6" end="6"/>
                                            </p:txEl>
                                          </p:spTgt>
                                        </p:tgtEl>
                                        <p:attrNameLst>
                                          <p:attrName>ppt_x</p:attrName>
                                        </p:attrNameLst>
                                      </p:cBhvr>
                                      <p:tavLst>
                                        <p:tav tm="0">
                                          <p:val>
                                            <p:fltVal val="0.5"/>
                                          </p:val>
                                        </p:tav>
                                        <p:tav tm="100000">
                                          <p:val>
                                            <p:strVal val="#ppt_x"/>
                                          </p:val>
                                        </p:tav>
                                      </p:tavLst>
                                    </p:anim>
                                    <p:anim calcmode="lin" valueType="num">
                                      <p:cBhvr>
                                        <p:cTn id="48" dur="500" fill="hold"/>
                                        <p:tgtEl>
                                          <p:spTgt spid="2051">
                                            <p:txEl>
                                              <p:pRg st="6" end="6"/>
                                            </p:txEl>
                                          </p:spTgt>
                                        </p:tgtEl>
                                        <p:attrNameLst>
                                          <p:attrName>ppt_y</p:attrName>
                                        </p:attrNameLst>
                                      </p:cBhvr>
                                      <p:tavLst>
                                        <p:tav tm="0">
                                          <p:val>
                                            <p:fltVal val="0.5"/>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3" presetClass="entr" presetSubtype="528" fill="hold" grpId="0" nodeType="clickEffect">
                                  <p:stCondLst>
                                    <p:cond delay="0"/>
                                  </p:stCondLst>
                                  <p:childTnLst>
                                    <p:set>
                                      <p:cBhvr>
                                        <p:cTn id="52" dur="1" fill="hold">
                                          <p:stCondLst>
                                            <p:cond delay="0"/>
                                          </p:stCondLst>
                                        </p:cTn>
                                        <p:tgtEl>
                                          <p:spTgt spid="2051">
                                            <p:txEl>
                                              <p:pRg st="7" end="7"/>
                                            </p:txEl>
                                          </p:spTgt>
                                        </p:tgtEl>
                                        <p:attrNameLst>
                                          <p:attrName>style.visibility</p:attrName>
                                        </p:attrNameLst>
                                      </p:cBhvr>
                                      <p:to>
                                        <p:strVal val="visible"/>
                                      </p:to>
                                    </p:set>
                                    <p:anim calcmode="lin" valueType="num">
                                      <p:cBhvr>
                                        <p:cTn id="53" dur="500" fill="hold"/>
                                        <p:tgtEl>
                                          <p:spTgt spid="2051">
                                            <p:txEl>
                                              <p:pRg st="7" end="7"/>
                                            </p:txEl>
                                          </p:spTgt>
                                        </p:tgtEl>
                                        <p:attrNameLst>
                                          <p:attrName>ppt_w</p:attrName>
                                        </p:attrNameLst>
                                      </p:cBhvr>
                                      <p:tavLst>
                                        <p:tav tm="0">
                                          <p:val>
                                            <p:fltVal val="0"/>
                                          </p:val>
                                        </p:tav>
                                        <p:tav tm="100000">
                                          <p:val>
                                            <p:strVal val="#ppt_w"/>
                                          </p:val>
                                        </p:tav>
                                      </p:tavLst>
                                    </p:anim>
                                    <p:anim calcmode="lin" valueType="num">
                                      <p:cBhvr>
                                        <p:cTn id="54" dur="500" fill="hold"/>
                                        <p:tgtEl>
                                          <p:spTgt spid="2051">
                                            <p:txEl>
                                              <p:pRg st="7" end="7"/>
                                            </p:txEl>
                                          </p:spTgt>
                                        </p:tgtEl>
                                        <p:attrNameLst>
                                          <p:attrName>ppt_h</p:attrName>
                                        </p:attrNameLst>
                                      </p:cBhvr>
                                      <p:tavLst>
                                        <p:tav tm="0">
                                          <p:val>
                                            <p:fltVal val="0"/>
                                          </p:val>
                                        </p:tav>
                                        <p:tav tm="100000">
                                          <p:val>
                                            <p:strVal val="#ppt_h"/>
                                          </p:val>
                                        </p:tav>
                                      </p:tavLst>
                                    </p:anim>
                                    <p:anim calcmode="lin" valueType="num">
                                      <p:cBhvr>
                                        <p:cTn id="55" dur="500" fill="hold"/>
                                        <p:tgtEl>
                                          <p:spTgt spid="2051">
                                            <p:txEl>
                                              <p:pRg st="7" end="7"/>
                                            </p:txEl>
                                          </p:spTgt>
                                        </p:tgtEl>
                                        <p:attrNameLst>
                                          <p:attrName>ppt_x</p:attrName>
                                        </p:attrNameLst>
                                      </p:cBhvr>
                                      <p:tavLst>
                                        <p:tav tm="0">
                                          <p:val>
                                            <p:fltVal val="0.5"/>
                                          </p:val>
                                        </p:tav>
                                        <p:tav tm="100000">
                                          <p:val>
                                            <p:strVal val="#ppt_x"/>
                                          </p:val>
                                        </p:tav>
                                      </p:tavLst>
                                    </p:anim>
                                    <p:anim calcmode="lin" valueType="num">
                                      <p:cBhvr>
                                        <p:cTn id="56" dur="500" fill="hold"/>
                                        <p:tgtEl>
                                          <p:spTgt spid="2051">
                                            <p:txEl>
                                              <p:pRg st="7" end="7"/>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52400" y="2115151"/>
            <a:ext cx="8839200" cy="3988784"/>
          </a:xfrm>
        </p:spPr>
        <p:txBody>
          <a:bodyPr>
            <a:spAutoFit/>
          </a:bodyPr>
          <a:lstStyle/>
          <a:p>
            <a:pPr eaLnBrk="1" hangingPunct="1">
              <a:defRPr/>
            </a:pPr>
            <a:r>
              <a:rPr lang="en-US" sz="4000" dirty="0"/>
              <a:t>Essential Elements:</a:t>
            </a:r>
          </a:p>
          <a:p>
            <a:pPr lvl="1">
              <a:defRPr/>
            </a:pPr>
            <a:r>
              <a:rPr lang="en-US" sz="3600" dirty="0"/>
              <a:t>Puts Christ first. </a:t>
            </a:r>
            <a:r>
              <a:rPr lang="en-US" sz="3600" b="1" dirty="0"/>
              <a:t>Matthew 6:33</a:t>
            </a:r>
          </a:p>
          <a:p>
            <a:pPr lvl="1">
              <a:defRPr/>
            </a:pPr>
            <a:r>
              <a:rPr lang="en-US" sz="3600" dirty="0"/>
              <a:t>Represents Christ. </a:t>
            </a:r>
            <a:r>
              <a:rPr lang="en-US" sz="3600" b="1" dirty="0"/>
              <a:t>Galatians 2:20</a:t>
            </a:r>
          </a:p>
          <a:p>
            <a:pPr lvl="1">
              <a:defRPr/>
            </a:pPr>
            <a:r>
              <a:rPr lang="en-US" sz="3600" dirty="0"/>
              <a:t>Studies, worships, and gives of his resources. </a:t>
            </a:r>
            <a:r>
              <a:rPr lang="en-US" sz="3600" b="1" dirty="0"/>
              <a:t>2 Timothy 2:15; John 4:24; </a:t>
            </a:r>
            <a:br>
              <a:rPr lang="en-US" sz="3600" b="1" dirty="0"/>
            </a:br>
            <a:r>
              <a:rPr lang="en-US" sz="3600" b="1" dirty="0"/>
              <a:t>1 Corinthians 16:1f</a:t>
            </a:r>
          </a:p>
          <a:p>
            <a:pPr lvl="1">
              <a:defRPr/>
            </a:pPr>
            <a:r>
              <a:rPr lang="en-US" sz="3600" dirty="0"/>
              <a:t>Practices what he teaches. </a:t>
            </a:r>
            <a:r>
              <a:rPr lang="en-US" sz="3600" b="1" dirty="0"/>
              <a:t>Matthew 5:13ff</a:t>
            </a:r>
          </a:p>
        </p:txBody>
      </p:sp>
      <p:sp>
        <p:nvSpPr>
          <p:cNvPr id="5" name="Title 1">
            <a:extLst>
              <a:ext uri="{FF2B5EF4-FFF2-40B4-BE49-F238E27FC236}">
                <a16:creationId xmlns:a16="http://schemas.microsoft.com/office/drawing/2014/main" id="{3AA851E3-7806-61F9-FADD-E64B365E7483}"/>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09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409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 calcmode="lin" valueType="num">
                                      <p:cBhvr>
                                        <p:cTn id="15"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09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09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409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nodeType="clickEffect">
                                  <p:stCondLst>
                                    <p:cond delay="0"/>
                                  </p:stCondLst>
                                  <p:childTnLst>
                                    <p:set>
                                      <p:cBhvr>
                                        <p:cTn id="22" dur="1" fill="hold">
                                          <p:stCondLst>
                                            <p:cond delay="0"/>
                                          </p:stCondLst>
                                        </p:cTn>
                                        <p:tgtEl>
                                          <p:spTgt spid="4099">
                                            <p:txEl>
                                              <p:pRg st="2" end="2"/>
                                            </p:txEl>
                                          </p:spTgt>
                                        </p:tgtEl>
                                        <p:attrNameLst>
                                          <p:attrName>style.visibility</p:attrName>
                                        </p:attrNameLst>
                                      </p:cBhvr>
                                      <p:to>
                                        <p:strVal val="visible"/>
                                      </p:to>
                                    </p:set>
                                    <p:anim calcmode="lin" valueType="num">
                                      <p:cBhvr>
                                        <p:cTn id="23"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4099">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4099">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409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nodeType="clickEffect">
                                  <p:stCondLst>
                                    <p:cond delay="0"/>
                                  </p:stCondLst>
                                  <p:childTnLst>
                                    <p:set>
                                      <p:cBhvr>
                                        <p:cTn id="30" dur="1" fill="hold">
                                          <p:stCondLst>
                                            <p:cond delay="0"/>
                                          </p:stCondLst>
                                        </p:cTn>
                                        <p:tgtEl>
                                          <p:spTgt spid="4099">
                                            <p:txEl>
                                              <p:pRg st="3" end="3"/>
                                            </p:txEl>
                                          </p:spTgt>
                                        </p:tgtEl>
                                        <p:attrNameLst>
                                          <p:attrName>style.visibility</p:attrName>
                                        </p:attrNameLst>
                                      </p:cBhvr>
                                      <p:to>
                                        <p:strVal val="visible"/>
                                      </p:to>
                                    </p:set>
                                    <p:anim calcmode="lin" valueType="num">
                                      <p:cBhvr>
                                        <p:cTn id="31"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4099">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4099">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4099">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nodeType="clickEffect">
                                  <p:stCondLst>
                                    <p:cond delay="0"/>
                                  </p:stCondLst>
                                  <p:childTnLst>
                                    <p:set>
                                      <p:cBhvr>
                                        <p:cTn id="38" dur="1" fill="hold">
                                          <p:stCondLst>
                                            <p:cond delay="0"/>
                                          </p:stCondLst>
                                        </p:cTn>
                                        <p:tgtEl>
                                          <p:spTgt spid="4099">
                                            <p:txEl>
                                              <p:pRg st="4" end="4"/>
                                            </p:txEl>
                                          </p:spTgt>
                                        </p:tgtEl>
                                        <p:attrNameLst>
                                          <p:attrName>style.visibility</p:attrName>
                                        </p:attrNameLst>
                                      </p:cBhvr>
                                      <p:to>
                                        <p:strVal val="visible"/>
                                      </p:to>
                                    </p:set>
                                    <p:anim calcmode="lin" valueType="num">
                                      <p:cBhvr>
                                        <p:cTn id="39"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4099">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4099">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4099">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381000" y="1723412"/>
            <a:ext cx="8382000" cy="3274743"/>
          </a:xfrm>
        </p:spPr>
        <p:txBody>
          <a:bodyPr>
            <a:spAutoFit/>
          </a:bodyPr>
          <a:lstStyle/>
          <a:p>
            <a:pPr marL="0" indent="0">
              <a:buNone/>
            </a:pPr>
            <a:r>
              <a:rPr lang="en-US" sz="2800" dirty="0"/>
              <a:t>Psalms 127:2, </a:t>
            </a:r>
            <a:r>
              <a:rPr lang="en-US" sz="2800" i="1" dirty="0"/>
              <a:t>“It is vain for you to rise up early, to take rest late, to eat the bread of toil; (for) so he giveth unto his beloved sleep.”</a:t>
            </a:r>
          </a:p>
          <a:p>
            <a:pPr>
              <a:buFont typeface="Arial" panose="020B0604020202020204" pitchFamily="34" charset="0"/>
              <a:buChar char="•"/>
            </a:pPr>
            <a:r>
              <a:rPr lang="en-US" sz="2800" dirty="0"/>
              <a:t>Vain attempts – to rise early, stay up late, eat bread of sorrows – toiling, etc. It matters not how much you do or how hard you try; you cannot defeat the Lord.</a:t>
            </a:r>
          </a:p>
          <a:p>
            <a:pPr>
              <a:buFont typeface="Arial" panose="020B0604020202020204" pitchFamily="34" charset="0"/>
              <a:buChar char="•"/>
            </a:pPr>
            <a:r>
              <a:rPr lang="en-US" sz="2800" dirty="0"/>
              <a:t>He gives His beloved sleep – those who belong to Him (in trust) will sleep.</a:t>
            </a:r>
          </a:p>
        </p:txBody>
      </p:sp>
      <p:sp>
        <p:nvSpPr>
          <p:cNvPr id="6" name="Title 1">
            <a:extLst>
              <a:ext uri="{FF2B5EF4-FFF2-40B4-BE49-F238E27FC236}">
                <a16:creationId xmlns:a16="http://schemas.microsoft.com/office/drawing/2014/main" id="{9915F3D0-1EBD-F28E-03DE-0659AE02C027}"/>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566253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37CD4B6-7735-28A1-ABC4-5E304CED0A59}"/>
              </a:ext>
            </a:extLst>
          </p:cNvPr>
          <p:cNvSpPr>
            <a:spLocks noGrp="1"/>
          </p:cNvSpPr>
          <p:nvPr>
            <p:ph type="body" sz="quarter" idx="10"/>
          </p:nvPr>
        </p:nvSpPr>
        <p:spPr>
          <a:xfrm>
            <a:off x="239594" y="1427805"/>
            <a:ext cx="8647497" cy="5262979"/>
          </a:xfrm>
        </p:spPr>
        <p:txBody>
          <a:bodyPr>
            <a:spAutoFit/>
          </a:bodyPr>
          <a:lstStyle/>
          <a:p>
            <a:pPr marL="0" indent="0">
              <a:buNone/>
            </a:pPr>
            <a:r>
              <a:rPr lang="en-US" sz="2800" dirty="0"/>
              <a:t>Psalms 127:3, </a:t>
            </a:r>
            <a:r>
              <a:rPr lang="en-US" sz="2800" i="1" dirty="0"/>
              <a:t>“Lo, children are a heritage of Jehovah; (and) the fruit of the womb is (his) reward.”</a:t>
            </a:r>
          </a:p>
          <a:p>
            <a:pPr>
              <a:buFont typeface="Arial" panose="020B0604020202020204" pitchFamily="34" charset="0"/>
              <a:buChar char="•"/>
            </a:pPr>
            <a:r>
              <a:rPr lang="en-US" sz="2800" dirty="0"/>
              <a:t>Children are a </a:t>
            </a:r>
            <a:r>
              <a:rPr lang="en-US" sz="2800" u="sng" dirty="0"/>
              <a:t>blessing</a:t>
            </a:r>
            <a:r>
              <a:rPr lang="en-US" sz="2800" dirty="0"/>
              <a:t> – they are a </a:t>
            </a:r>
            <a:r>
              <a:rPr lang="en-US" sz="2800" u="sng" dirty="0"/>
              <a:t>reward</a:t>
            </a:r>
            <a:r>
              <a:rPr lang="en-US" sz="2800" dirty="0"/>
              <a:t> from God. Proverbs 23:24, </a:t>
            </a:r>
            <a:r>
              <a:rPr lang="en-US" sz="2800" i="1" dirty="0"/>
              <a:t>“The father of the righteous will greatly rejoice; And he that begetteth a wise child will have joy of him.”</a:t>
            </a:r>
            <a:r>
              <a:rPr lang="en-US" sz="2800" dirty="0"/>
              <a:t> (cf. Proverbs 10:1; 29:17)</a:t>
            </a:r>
          </a:p>
          <a:p>
            <a:pPr lvl="1">
              <a:buFont typeface="Arial" panose="020B0604020202020204" pitchFamily="34" charset="0"/>
              <a:buChar char="•"/>
            </a:pPr>
            <a:r>
              <a:rPr lang="en-US" dirty="0"/>
              <a:t>Elizabeth – Luke 1:24-25</a:t>
            </a:r>
          </a:p>
          <a:p>
            <a:pPr lvl="1">
              <a:buFont typeface="Arial" panose="020B0604020202020204" pitchFamily="34" charset="0"/>
              <a:buChar char="•"/>
            </a:pPr>
            <a:r>
              <a:rPr lang="en-US" dirty="0"/>
              <a:t>Hannah – 1 Samuel 1:19-20</a:t>
            </a:r>
          </a:p>
          <a:p>
            <a:pPr>
              <a:buFont typeface="Arial" panose="020B0604020202020204" pitchFamily="34" charset="0"/>
              <a:buChar char="•"/>
            </a:pPr>
            <a:r>
              <a:rPr lang="en-US" sz="2800" dirty="0"/>
              <a:t>Grievous is the child who is unappreciative of his/her parents and lives in rebellion.</a:t>
            </a:r>
          </a:p>
          <a:p>
            <a:pPr lvl="1">
              <a:buFont typeface="Arial" panose="020B0604020202020204" pitchFamily="34" charset="0"/>
              <a:buChar char="•"/>
            </a:pPr>
            <a:r>
              <a:rPr lang="en-US" dirty="0"/>
              <a:t>Proverbs 17:25, </a:t>
            </a:r>
            <a:r>
              <a:rPr lang="en-US" i="1" dirty="0"/>
              <a:t>“A foolish son is a grief to his father, And bitterness to her that bare him.”</a:t>
            </a:r>
          </a:p>
        </p:txBody>
      </p:sp>
      <p:sp>
        <p:nvSpPr>
          <p:cNvPr id="6" name="Title 1">
            <a:extLst>
              <a:ext uri="{FF2B5EF4-FFF2-40B4-BE49-F238E27FC236}">
                <a16:creationId xmlns:a16="http://schemas.microsoft.com/office/drawing/2014/main" id="{9A3A5951-BFFD-6B24-6236-34C43F3BA675}"/>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3290212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1052F63-040B-7CEB-6294-874738333DBD}"/>
              </a:ext>
            </a:extLst>
          </p:cNvPr>
          <p:cNvSpPr>
            <a:spLocks noGrp="1"/>
          </p:cNvSpPr>
          <p:nvPr>
            <p:ph type="body" sz="quarter" idx="10"/>
          </p:nvPr>
        </p:nvSpPr>
        <p:spPr>
          <a:xfrm>
            <a:off x="381000" y="1411552"/>
            <a:ext cx="8382000" cy="4998291"/>
          </a:xfrm>
        </p:spPr>
        <p:txBody>
          <a:bodyPr>
            <a:spAutoFit/>
          </a:bodyPr>
          <a:lstStyle/>
          <a:p>
            <a:r>
              <a:rPr lang="en-US" sz="2800" dirty="0"/>
              <a:t>Proverbs 10:1, </a:t>
            </a:r>
            <a:r>
              <a:rPr lang="en-US" sz="2800" i="1" dirty="0"/>
              <a:t>“The proverbs of Solomon. A wise son maketh a glad father; But a foolish son is the heaviness of his mother.”</a:t>
            </a:r>
          </a:p>
          <a:p>
            <a:r>
              <a:rPr lang="en-US" sz="2800" dirty="0"/>
              <a:t>Proverbs 13:1, </a:t>
            </a:r>
            <a:r>
              <a:rPr lang="en-US" sz="2800" i="1" dirty="0"/>
              <a:t>“A wise son (heareth) his father's instruction; But a scoffer heareth not rebuke.”</a:t>
            </a:r>
          </a:p>
          <a:p>
            <a:r>
              <a:rPr lang="en-US" sz="2800" dirty="0"/>
              <a:t>Proverbs 15:5, </a:t>
            </a:r>
            <a:r>
              <a:rPr lang="en-US" sz="2800" i="1" dirty="0"/>
              <a:t>“A fool despiseth his father's correction; But he that regardeth reproof getteth prudence.”</a:t>
            </a:r>
          </a:p>
          <a:p>
            <a:r>
              <a:rPr lang="en-US" sz="2800" dirty="0"/>
              <a:t>Proverbs 15:20, </a:t>
            </a:r>
            <a:r>
              <a:rPr lang="en-US" sz="2800" i="1" dirty="0"/>
              <a:t>“A wise son maketh a glad father; But a foolish man despiseth his mother.”</a:t>
            </a:r>
          </a:p>
          <a:p>
            <a:r>
              <a:rPr lang="en-US" sz="2800" dirty="0"/>
              <a:t>Proverbs 17:2, </a:t>
            </a:r>
            <a:r>
              <a:rPr lang="en-US" sz="2800" i="1" dirty="0"/>
              <a:t>“A servant that dealeth wisely shall have rule over a son that causeth shame, And shall have part in the inheritance among the brethren.”</a:t>
            </a:r>
          </a:p>
        </p:txBody>
      </p:sp>
      <p:sp>
        <p:nvSpPr>
          <p:cNvPr id="6" name="Title 1">
            <a:extLst>
              <a:ext uri="{FF2B5EF4-FFF2-40B4-BE49-F238E27FC236}">
                <a16:creationId xmlns:a16="http://schemas.microsoft.com/office/drawing/2014/main" id="{82144D91-8EA0-EC04-3E32-EDAA2616F298}"/>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260821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1052F63-040B-7CEB-6294-874738333DBD}"/>
              </a:ext>
            </a:extLst>
          </p:cNvPr>
          <p:cNvSpPr>
            <a:spLocks noGrp="1"/>
          </p:cNvSpPr>
          <p:nvPr>
            <p:ph type="body" sz="quarter" idx="10"/>
          </p:nvPr>
        </p:nvSpPr>
        <p:spPr>
          <a:xfrm>
            <a:off x="381000" y="1314683"/>
            <a:ext cx="8382000" cy="5386090"/>
          </a:xfrm>
        </p:spPr>
        <p:txBody>
          <a:bodyPr>
            <a:spAutoFit/>
          </a:bodyPr>
          <a:lstStyle/>
          <a:p>
            <a:r>
              <a:rPr lang="en-US" sz="2800" dirty="0"/>
              <a:t>Proverbs 17:21, </a:t>
            </a:r>
            <a:r>
              <a:rPr lang="en-US" sz="2800" i="1" dirty="0"/>
              <a:t>“He that begetteth a fool (doeth it) to his sorrow; And the father of a fool hath no joy.”</a:t>
            </a:r>
          </a:p>
          <a:p>
            <a:r>
              <a:rPr lang="en-US" sz="2800" dirty="0"/>
              <a:t>Proverbs 17:25, </a:t>
            </a:r>
            <a:r>
              <a:rPr lang="en-US" sz="2800" i="1" dirty="0"/>
              <a:t>“A foolish son is a grief to his father, And bitterness to her that bare him.”</a:t>
            </a:r>
          </a:p>
          <a:p>
            <a:r>
              <a:rPr lang="en-US" sz="2800" dirty="0"/>
              <a:t>Proverbs 19:13, </a:t>
            </a:r>
            <a:r>
              <a:rPr lang="en-US" sz="2800" i="1" dirty="0"/>
              <a:t>“A foolish son is the calamity of his father; And the contentions of a wife are a continual dropping.”</a:t>
            </a:r>
          </a:p>
          <a:p>
            <a:r>
              <a:rPr lang="en-US" sz="2800" dirty="0"/>
              <a:t>Proverbs 19:26, </a:t>
            </a:r>
            <a:r>
              <a:rPr lang="en-US" sz="2800" i="1" dirty="0"/>
              <a:t>“He that doeth violence to his father, and chaseth away his mother, Is a son that causeth shame and bringeth reproach.”</a:t>
            </a:r>
          </a:p>
          <a:p>
            <a:r>
              <a:rPr lang="en-US" sz="2800" dirty="0"/>
              <a:t>Proverbs 20:20, </a:t>
            </a:r>
            <a:r>
              <a:rPr lang="en-US" sz="2800" i="1" dirty="0"/>
              <a:t>“Whoso curseth his father or his mother, His lamp shall be put out in blackness of darkness.”</a:t>
            </a:r>
          </a:p>
        </p:txBody>
      </p:sp>
      <p:sp>
        <p:nvSpPr>
          <p:cNvPr id="6" name="Title 1">
            <a:extLst>
              <a:ext uri="{FF2B5EF4-FFF2-40B4-BE49-F238E27FC236}">
                <a16:creationId xmlns:a16="http://schemas.microsoft.com/office/drawing/2014/main" id="{3BA613E2-E996-E0C9-83BA-E64E7DB66534}"/>
              </a:ext>
            </a:extLst>
          </p:cNvPr>
          <p:cNvSpPr>
            <a:spLocks noGrp="1"/>
          </p:cNvSpPr>
          <p:nvPr>
            <p:ph type="title"/>
          </p:nvPr>
        </p:nvSpPr>
        <p:spPr>
          <a:xfrm>
            <a:off x="352719" y="230188"/>
            <a:ext cx="8489623" cy="664797"/>
          </a:xfrm>
        </p:spPr>
        <p:txBody>
          <a:bodyPr wrap="square">
            <a:spAutoFit/>
          </a:bodyPr>
          <a:lstStyle/>
          <a:p>
            <a:r>
              <a:rPr lang="en-US" dirty="0">
                <a:solidFill>
                  <a:schemeClr val="bg1"/>
                </a:solidFill>
              </a:rPr>
              <a:t>Children Are A Heritage – Psalms 127</a:t>
            </a:r>
          </a:p>
        </p:txBody>
      </p:sp>
    </p:spTree>
    <p:extLst>
      <p:ext uri="{BB962C8B-B14F-4D97-AF65-F5344CB8AC3E}">
        <p14:creationId xmlns:p14="http://schemas.microsoft.com/office/powerpoint/2010/main" val="1321554889"/>
      </p:ext>
    </p:extLst>
  </p:cSld>
  <p:clrMapOvr>
    <a:masterClrMapping/>
  </p:clrMapOvr>
</p:sld>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373</TotalTime>
  <Words>1732</Words>
  <Application>Microsoft Office PowerPoint</Application>
  <PresentationFormat>On-screen Show (4:3)</PresentationFormat>
  <Paragraphs>109</Paragraphs>
  <Slides>18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Segoe UI Semibold</vt:lpstr>
      <vt:lpstr>Times New Roman</vt:lpstr>
      <vt:lpstr>Wingdings</vt:lpstr>
      <vt:lpstr>1_Light Grey Segoe 4X3</vt:lpstr>
      <vt:lpstr>Children Are A Heritage</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Children Are A Heritage – Psalms 127</vt:lpstr>
      <vt:lpstr>BLESSED IS HE WHO FEARS THE LORD</vt:lpstr>
      <vt:lpstr>Psalms 128 – Introduction</vt:lpstr>
      <vt:lpstr>Psalms 128</vt:lpstr>
      <vt:lpstr>Psalms 128</vt:lpstr>
      <vt:lpstr>Psalms 128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Are A Heritage</dc:title>
  <dc:creator>mgalloway2715@gmail.com</dc:creator>
  <cp:lastModifiedBy>Richard Lidh</cp:lastModifiedBy>
  <cp:revision>25</cp:revision>
  <cp:lastPrinted>2023-02-17T20:27:46Z</cp:lastPrinted>
  <dcterms:created xsi:type="dcterms:W3CDTF">2023-02-05T13:58:35Z</dcterms:created>
  <dcterms:modified xsi:type="dcterms:W3CDTF">2023-02-17T20:28:09Z</dcterms:modified>
</cp:coreProperties>
</file>